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15"/>
  </p:notesMasterIdLst>
  <p:sldIdLst>
    <p:sldId id="256" r:id="rId2"/>
    <p:sldId id="257" r:id="rId3"/>
    <p:sldId id="267" r:id="rId4"/>
    <p:sldId id="258" r:id="rId5"/>
    <p:sldId id="259" r:id="rId6"/>
    <p:sldId id="268" r:id="rId7"/>
    <p:sldId id="260" r:id="rId8"/>
    <p:sldId id="269" r:id="rId9"/>
    <p:sldId id="270" r:id="rId10"/>
    <p:sldId id="262" r:id="rId11"/>
    <p:sldId id="261" r:id="rId12"/>
    <p:sldId id="263"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79710" autoAdjust="0"/>
  </p:normalViewPr>
  <p:slideViewPr>
    <p:cSldViewPr snapToGrid="0">
      <p:cViewPr varScale="1">
        <p:scale>
          <a:sx n="68" d="100"/>
          <a:sy n="68" d="100"/>
        </p:scale>
        <p:origin x="1200"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DFD50-6949-404F-9CE6-6FE3D419FC1D}" type="datetimeFigureOut">
              <a:rPr lang="en-US" smtClean="0"/>
              <a:t>5/19/2016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B618D-CAFC-4DC3-98D6-175D3FF58D86}" type="slidenum">
              <a:rPr lang="en-US" smtClean="0"/>
              <a:t>‹#›</a:t>
            </a:fld>
            <a:endParaRPr lang="en-US"/>
          </a:p>
        </p:txBody>
      </p:sp>
    </p:spTree>
    <p:extLst>
      <p:ext uri="{BB962C8B-B14F-4D97-AF65-F5344CB8AC3E}">
        <p14:creationId xmlns:p14="http://schemas.microsoft.com/office/powerpoint/2010/main" val="3241679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7B618D-CAFC-4DC3-98D6-175D3FF58D86}" type="slidenum">
              <a:rPr lang="en-US" smtClean="0"/>
              <a:t>1</a:t>
            </a:fld>
            <a:endParaRPr lang="en-US"/>
          </a:p>
        </p:txBody>
      </p:sp>
    </p:spTree>
    <p:extLst>
      <p:ext uri="{BB962C8B-B14F-4D97-AF65-F5344CB8AC3E}">
        <p14:creationId xmlns:p14="http://schemas.microsoft.com/office/powerpoint/2010/main" val="3602078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propagation. First</a:t>
            </a:r>
            <a:r>
              <a:rPr lang="en-US" baseline="0" dirty="0" smtClean="0"/>
              <a:t> operating frequency. </a:t>
            </a:r>
            <a:endParaRPr lang="en-US" dirty="0"/>
          </a:p>
        </p:txBody>
      </p:sp>
      <p:sp>
        <p:nvSpPr>
          <p:cNvPr id="4" name="Slide Number Placeholder 3"/>
          <p:cNvSpPr>
            <a:spLocks noGrp="1"/>
          </p:cNvSpPr>
          <p:nvPr>
            <p:ph type="sldNum" sz="quarter" idx="10"/>
          </p:nvPr>
        </p:nvSpPr>
        <p:spPr/>
        <p:txBody>
          <a:bodyPr/>
          <a:lstStyle/>
          <a:p>
            <a:fld id="{797B618D-CAFC-4DC3-98D6-175D3FF58D86}" type="slidenum">
              <a:rPr lang="en-US" smtClean="0"/>
              <a:t>11</a:t>
            </a:fld>
            <a:endParaRPr lang="en-US"/>
          </a:p>
        </p:txBody>
      </p:sp>
    </p:spTree>
    <p:extLst>
      <p:ext uri="{BB962C8B-B14F-4D97-AF65-F5344CB8AC3E}">
        <p14:creationId xmlns:p14="http://schemas.microsoft.com/office/powerpoint/2010/main" val="198759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Minor attenuation. Where the S21 dips between the two frequencies.</a:t>
            </a:r>
            <a:r>
              <a:rPr lang="en-US" baseline="0" dirty="0" smtClean="0"/>
              <a:t> Based on my measurements this is about how the device would operate. </a:t>
            </a:r>
            <a:r>
              <a:rPr lang="en-US" dirty="0" smtClean="0"/>
              <a:t>	</a:t>
            </a:r>
          </a:p>
          <a:p>
            <a:r>
              <a:rPr lang="en-US" dirty="0"/>
              <a:t>	</a:t>
            </a:r>
          </a:p>
        </p:txBody>
      </p:sp>
      <p:sp>
        <p:nvSpPr>
          <p:cNvPr id="4" name="Slide Number Placeholder 3"/>
          <p:cNvSpPr>
            <a:spLocks noGrp="1"/>
          </p:cNvSpPr>
          <p:nvPr>
            <p:ph type="sldNum" sz="quarter" idx="10"/>
          </p:nvPr>
        </p:nvSpPr>
        <p:spPr/>
        <p:txBody>
          <a:bodyPr/>
          <a:lstStyle/>
          <a:p>
            <a:fld id="{797B618D-CAFC-4DC3-98D6-175D3FF58D86}" type="slidenum">
              <a:rPr lang="en-US" smtClean="0"/>
              <a:t>12</a:t>
            </a:fld>
            <a:endParaRPr lang="en-US"/>
          </a:p>
        </p:txBody>
      </p:sp>
    </p:spTree>
    <p:extLst>
      <p:ext uri="{BB962C8B-B14F-4D97-AF65-F5344CB8AC3E}">
        <p14:creationId xmlns:p14="http://schemas.microsoft.com/office/powerpoint/2010/main" val="53905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a:t>
            </a:r>
            <a:r>
              <a:rPr lang="en-US" baseline="0" dirty="0" smtClean="0"/>
              <a:t> propagation. Second operating frequency</a:t>
            </a:r>
            <a:endParaRPr lang="en-US" dirty="0"/>
          </a:p>
        </p:txBody>
      </p:sp>
      <p:sp>
        <p:nvSpPr>
          <p:cNvPr id="4" name="Slide Number Placeholder 3"/>
          <p:cNvSpPr>
            <a:spLocks noGrp="1"/>
          </p:cNvSpPr>
          <p:nvPr>
            <p:ph type="sldNum" sz="quarter" idx="10"/>
          </p:nvPr>
        </p:nvSpPr>
        <p:spPr/>
        <p:txBody>
          <a:bodyPr/>
          <a:lstStyle/>
          <a:p>
            <a:fld id="{797B618D-CAFC-4DC3-98D6-175D3FF58D86}" type="slidenum">
              <a:rPr lang="en-US" smtClean="0"/>
              <a:t>13</a:t>
            </a:fld>
            <a:endParaRPr lang="en-US"/>
          </a:p>
        </p:txBody>
      </p:sp>
    </p:spTree>
    <p:extLst>
      <p:ext uri="{BB962C8B-B14F-4D97-AF65-F5344CB8AC3E}">
        <p14:creationId xmlns:p14="http://schemas.microsoft.com/office/powerpoint/2010/main" val="1770353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a:t>
            </a:r>
            <a:r>
              <a:rPr lang="en-US" baseline="0" dirty="0" smtClean="0"/>
              <a:t> to paper: http://ieeexplore.ieee.org/stamp/stamp.jsp?arnumber=6552999</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sz="1200" b="0" i="0" u="none" strike="noStrike" kern="1200" baseline="0" dirty="0" smtClean="0">
                <a:solidFill>
                  <a:schemeClr val="tx1"/>
                </a:solidFill>
                <a:latin typeface="+mn-lt"/>
                <a:ea typeface="+mn-ea"/>
                <a:cs typeface="+mn-cs"/>
              </a:rPr>
              <a:t>improved frequency response in terms of bandwidth and </a:t>
            </a:r>
            <a:r>
              <a:rPr lang="en-US" sz="1200" b="0" i="0" u="none" strike="noStrike" kern="1200" baseline="0" dirty="0" err="1" smtClean="0">
                <a:solidFill>
                  <a:schemeClr val="tx1"/>
                </a:solidFill>
                <a:latin typeface="+mn-lt"/>
                <a:ea typeface="+mn-ea"/>
                <a:cs typeface="+mn-cs"/>
              </a:rPr>
              <a:t>reconfigurability</a:t>
            </a:r>
            <a:r>
              <a:rPr lang="en-US" sz="1200" b="0" i="0" u="none" strike="noStrike" kern="1200" baseline="0" dirty="0" smtClean="0">
                <a:solidFill>
                  <a:schemeClr val="tx1"/>
                </a:solidFill>
                <a:latin typeface="+mn-lt"/>
                <a:ea typeface="+mn-ea"/>
                <a:cs typeface="+mn-cs"/>
              </a:rPr>
              <a:t>.”</a:t>
            </a:r>
          </a:p>
          <a:p>
            <a:endParaRPr lang="en-US" baseline="0" dirty="0" smtClean="0"/>
          </a:p>
        </p:txBody>
      </p:sp>
      <p:sp>
        <p:nvSpPr>
          <p:cNvPr id="4" name="Slide Number Placeholder 3"/>
          <p:cNvSpPr>
            <a:spLocks noGrp="1"/>
          </p:cNvSpPr>
          <p:nvPr>
            <p:ph type="sldNum" sz="quarter" idx="10"/>
          </p:nvPr>
        </p:nvSpPr>
        <p:spPr/>
        <p:txBody>
          <a:bodyPr/>
          <a:lstStyle/>
          <a:p>
            <a:fld id="{797B618D-CAFC-4DC3-98D6-175D3FF58D86}" type="slidenum">
              <a:rPr lang="en-US" smtClean="0"/>
              <a:t>2</a:t>
            </a:fld>
            <a:endParaRPr lang="en-US"/>
          </a:p>
        </p:txBody>
      </p:sp>
    </p:spTree>
    <p:extLst>
      <p:ext uri="{BB962C8B-B14F-4D97-AF65-F5344CB8AC3E}">
        <p14:creationId xmlns:p14="http://schemas.microsoft.com/office/powerpoint/2010/main" val="568184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 and S21 results from paper. Includes the simulated cell, simulated device, and measured device.</a:t>
            </a:r>
            <a:endParaRPr lang="en-US" dirty="0"/>
          </a:p>
        </p:txBody>
      </p:sp>
      <p:sp>
        <p:nvSpPr>
          <p:cNvPr id="4" name="Slide Number Placeholder 3"/>
          <p:cNvSpPr>
            <a:spLocks noGrp="1"/>
          </p:cNvSpPr>
          <p:nvPr>
            <p:ph type="sldNum" sz="quarter" idx="10"/>
          </p:nvPr>
        </p:nvSpPr>
        <p:spPr/>
        <p:txBody>
          <a:bodyPr/>
          <a:lstStyle/>
          <a:p>
            <a:fld id="{797B618D-CAFC-4DC3-98D6-175D3FF58D86}" type="slidenum">
              <a:rPr lang="en-US" smtClean="0"/>
              <a:t>3</a:t>
            </a:fld>
            <a:endParaRPr lang="en-US"/>
          </a:p>
        </p:txBody>
      </p:sp>
    </p:spTree>
    <p:extLst>
      <p:ext uri="{BB962C8B-B14F-4D97-AF65-F5344CB8AC3E}">
        <p14:creationId xmlns:p14="http://schemas.microsoft.com/office/powerpoint/2010/main" val="91507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Adjusted</a:t>
            </a:r>
            <a:r>
              <a:rPr lang="en-US" baseline="0" dirty="0" smtClean="0"/>
              <a:t> some parameters to adapt what we had in the lab to match the papers results.</a:t>
            </a:r>
            <a:endParaRPr lang="en-US" dirty="0"/>
          </a:p>
        </p:txBody>
      </p:sp>
      <p:sp>
        <p:nvSpPr>
          <p:cNvPr id="4" name="Slide Number Placeholder 3"/>
          <p:cNvSpPr>
            <a:spLocks noGrp="1"/>
          </p:cNvSpPr>
          <p:nvPr>
            <p:ph type="sldNum" sz="quarter" idx="10"/>
          </p:nvPr>
        </p:nvSpPr>
        <p:spPr/>
        <p:txBody>
          <a:bodyPr/>
          <a:lstStyle/>
          <a:p>
            <a:fld id="{797B618D-CAFC-4DC3-98D6-175D3FF58D86}" type="slidenum">
              <a:rPr lang="en-US" smtClean="0"/>
              <a:t>4</a:t>
            </a:fld>
            <a:endParaRPr lang="en-US"/>
          </a:p>
        </p:txBody>
      </p:sp>
    </p:spTree>
    <p:extLst>
      <p:ext uri="{BB962C8B-B14F-4D97-AF65-F5344CB8AC3E}">
        <p14:creationId xmlns:p14="http://schemas.microsoft.com/office/powerpoint/2010/main" val="386199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a:t>
            </a:r>
            <a:r>
              <a:rPr lang="en-US" baseline="0" dirty="0" smtClean="0"/>
              <a:t> Front– </a:t>
            </a:r>
            <a:r>
              <a:rPr lang="en-US" baseline="0" dirty="0" err="1" smtClean="0"/>
              <a:t>microstrip</a:t>
            </a:r>
            <a:r>
              <a:rPr lang="en-US" baseline="0" dirty="0" smtClean="0"/>
              <a:t> line </a:t>
            </a:r>
            <a:br>
              <a:rPr lang="en-US" baseline="0" dirty="0" smtClean="0"/>
            </a:br>
            <a:r>
              <a:rPr lang="en-US" baseline="0" dirty="0" smtClean="0"/>
              <a:t>Right: Back- Ground plane with modified CSRR</a:t>
            </a:r>
            <a:endParaRPr lang="en-US" dirty="0"/>
          </a:p>
        </p:txBody>
      </p:sp>
      <p:sp>
        <p:nvSpPr>
          <p:cNvPr id="4" name="Slide Number Placeholder 3"/>
          <p:cNvSpPr>
            <a:spLocks noGrp="1"/>
          </p:cNvSpPr>
          <p:nvPr>
            <p:ph type="sldNum" sz="quarter" idx="10"/>
          </p:nvPr>
        </p:nvSpPr>
        <p:spPr/>
        <p:txBody>
          <a:bodyPr/>
          <a:lstStyle/>
          <a:p>
            <a:fld id="{797B618D-CAFC-4DC3-98D6-175D3FF58D86}" type="slidenum">
              <a:rPr lang="en-US" smtClean="0"/>
              <a:t>5</a:t>
            </a:fld>
            <a:endParaRPr lang="en-US"/>
          </a:p>
        </p:txBody>
      </p:sp>
    </p:spTree>
    <p:extLst>
      <p:ext uri="{BB962C8B-B14F-4D97-AF65-F5344CB8AC3E}">
        <p14:creationId xmlns:p14="http://schemas.microsoft.com/office/powerpoint/2010/main" val="3932724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balanced dual CRLH </a:t>
            </a:r>
            <a:r>
              <a:rPr lang="en-US" sz="1200" b="0" i="0" u="none" strike="noStrike" kern="1200" baseline="0" dirty="0" err="1" smtClean="0">
                <a:solidFill>
                  <a:schemeClr val="tx1"/>
                </a:solidFill>
                <a:latin typeface="+mn-lt"/>
                <a:ea typeface="+mn-ea"/>
                <a:cs typeface="+mn-cs"/>
              </a:rPr>
              <a:t>microstrip</a:t>
            </a:r>
            <a:r>
              <a:rPr lang="en-US" sz="1200" b="0" i="0" u="none" strike="noStrike" kern="1200" baseline="0" dirty="0" smtClean="0">
                <a:solidFill>
                  <a:schemeClr val="tx1"/>
                </a:solidFill>
                <a:latin typeface="+mn-lt"/>
                <a:ea typeface="+mn-ea"/>
                <a:cs typeface="+mn-cs"/>
              </a:rPr>
              <a:t> line based on modified CSRRs with improved frequency response in terms of bandwidth </a:t>
            </a:r>
            <a:r>
              <a:rPr lang="en-US" sz="1200" b="0" i="0" u="none" strike="noStrike" kern="1200" baseline="0" smtClean="0">
                <a:solidFill>
                  <a:schemeClr val="tx1"/>
                </a:solidFill>
                <a:latin typeface="+mn-lt"/>
                <a:ea typeface="+mn-ea"/>
                <a:cs typeface="+mn-cs"/>
              </a:rPr>
              <a:t>and re-configurability</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My results differ slightly from the papers measurements. I am operated at a higher frequency due to a dielectric of 2.55 instead of 3.55 and there are minor changes to the structure to obtain consistent results. My frequency bands where S11 is minimum are more spread out than in the paper causing about 5dB attenuation to occur between the two bands.</a:t>
            </a:r>
          </a:p>
        </p:txBody>
      </p:sp>
      <p:sp>
        <p:nvSpPr>
          <p:cNvPr id="4" name="Slide Number Placeholder 3"/>
          <p:cNvSpPr>
            <a:spLocks noGrp="1"/>
          </p:cNvSpPr>
          <p:nvPr>
            <p:ph type="sldNum" sz="quarter" idx="10"/>
          </p:nvPr>
        </p:nvSpPr>
        <p:spPr/>
        <p:txBody>
          <a:bodyPr/>
          <a:lstStyle/>
          <a:p>
            <a:fld id="{797B618D-CAFC-4DC3-98D6-175D3FF58D86}" type="slidenum">
              <a:rPr lang="en-US" smtClean="0"/>
              <a:t>7</a:t>
            </a:fld>
            <a:endParaRPr lang="en-US"/>
          </a:p>
        </p:txBody>
      </p:sp>
    </p:spTree>
    <p:extLst>
      <p:ext uri="{BB962C8B-B14F-4D97-AF65-F5344CB8AC3E}">
        <p14:creationId xmlns:p14="http://schemas.microsoft.com/office/powerpoint/2010/main" val="2422820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behavior after</a:t>
            </a:r>
            <a:r>
              <a:rPr lang="en-US" baseline="0" dirty="0" smtClean="0"/>
              <a:t> 4GHz but overall worked as expected with minor differences. The operating frequencies were pretty much exactly as simulated. S21 is a little smaller than expected but the agreement between simulated and measured is relatively close. </a:t>
            </a:r>
            <a:endParaRPr lang="en-US" dirty="0"/>
          </a:p>
        </p:txBody>
      </p:sp>
      <p:sp>
        <p:nvSpPr>
          <p:cNvPr id="4" name="Slide Number Placeholder 3"/>
          <p:cNvSpPr>
            <a:spLocks noGrp="1"/>
          </p:cNvSpPr>
          <p:nvPr>
            <p:ph type="sldNum" sz="quarter" idx="10"/>
          </p:nvPr>
        </p:nvSpPr>
        <p:spPr/>
        <p:txBody>
          <a:bodyPr/>
          <a:lstStyle/>
          <a:p>
            <a:fld id="{797B618D-CAFC-4DC3-98D6-175D3FF58D86}" type="slidenum">
              <a:rPr lang="en-US" smtClean="0"/>
              <a:t>8</a:t>
            </a:fld>
            <a:endParaRPr lang="en-US"/>
          </a:p>
        </p:txBody>
      </p:sp>
    </p:spTree>
    <p:extLst>
      <p:ext uri="{BB962C8B-B14F-4D97-AF65-F5344CB8AC3E}">
        <p14:creationId xmlns:p14="http://schemas.microsoft.com/office/powerpoint/2010/main" val="373534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Agreement</a:t>
            </a:r>
            <a:r>
              <a:rPr lang="en-US" baseline="0" dirty="0" smtClean="0"/>
              <a:t> between simulated </a:t>
            </a:r>
            <a:r>
              <a:rPr lang="en-US" baseline="0" smtClean="0"/>
              <a:t>and measured.</a:t>
            </a:r>
            <a:endParaRPr lang="en-US" dirty="0"/>
          </a:p>
        </p:txBody>
      </p:sp>
      <p:sp>
        <p:nvSpPr>
          <p:cNvPr id="4" name="Slide Number Placeholder 3"/>
          <p:cNvSpPr>
            <a:spLocks noGrp="1"/>
          </p:cNvSpPr>
          <p:nvPr>
            <p:ph type="sldNum" sz="quarter" idx="10"/>
          </p:nvPr>
        </p:nvSpPr>
        <p:spPr/>
        <p:txBody>
          <a:bodyPr/>
          <a:lstStyle/>
          <a:p>
            <a:fld id="{797B618D-CAFC-4DC3-98D6-175D3FF58D86}" type="slidenum">
              <a:rPr lang="en-US" smtClean="0"/>
              <a:t>9</a:t>
            </a:fld>
            <a:endParaRPr lang="en-US"/>
          </a:p>
        </p:txBody>
      </p:sp>
    </p:spTree>
    <p:extLst>
      <p:ext uri="{BB962C8B-B14F-4D97-AF65-F5344CB8AC3E}">
        <p14:creationId xmlns:p14="http://schemas.microsoft.com/office/powerpoint/2010/main" val="4282399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propagation	</a:t>
            </a:r>
          </a:p>
          <a:p>
            <a:endParaRPr lang="en-US" dirty="0"/>
          </a:p>
        </p:txBody>
      </p:sp>
      <p:sp>
        <p:nvSpPr>
          <p:cNvPr id="4" name="Slide Number Placeholder 3"/>
          <p:cNvSpPr>
            <a:spLocks noGrp="1"/>
          </p:cNvSpPr>
          <p:nvPr>
            <p:ph type="sldNum" sz="quarter" idx="10"/>
          </p:nvPr>
        </p:nvSpPr>
        <p:spPr/>
        <p:txBody>
          <a:bodyPr/>
          <a:lstStyle/>
          <a:p>
            <a:fld id="{797B618D-CAFC-4DC3-98D6-175D3FF58D86}" type="slidenum">
              <a:rPr lang="en-US" smtClean="0"/>
              <a:t>10</a:t>
            </a:fld>
            <a:endParaRPr lang="en-US"/>
          </a:p>
        </p:txBody>
      </p:sp>
    </p:spTree>
    <p:extLst>
      <p:ext uri="{BB962C8B-B14F-4D97-AF65-F5344CB8AC3E}">
        <p14:creationId xmlns:p14="http://schemas.microsoft.com/office/powerpoint/2010/main" val="213035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AE6B005-E9C9-4986-BEA0-A76D3F587B0F}"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2556E-F36A-4E8C-9BFE-4016E4B3B74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53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E6B005-E9C9-4986-BEA0-A76D3F587B0F}"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2556E-F36A-4E8C-9BFE-4016E4B3B74F}" type="slidenum">
              <a:rPr lang="en-US" smtClean="0"/>
              <a:t>‹#›</a:t>
            </a:fld>
            <a:endParaRPr lang="en-US"/>
          </a:p>
        </p:txBody>
      </p:sp>
    </p:spTree>
    <p:extLst>
      <p:ext uri="{BB962C8B-B14F-4D97-AF65-F5344CB8AC3E}">
        <p14:creationId xmlns:p14="http://schemas.microsoft.com/office/powerpoint/2010/main" val="2392492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E6B005-E9C9-4986-BEA0-A76D3F587B0F}"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2556E-F36A-4E8C-9BFE-4016E4B3B74F}" type="slidenum">
              <a:rPr lang="en-US" smtClean="0"/>
              <a:t>‹#›</a:t>
            </a:fld>
            <a:endParaRPr lang="en-US"/>
          </a:p>
        </p:txBody>
      </p:sp>
    </p:spTree>
    <p:extLst>
      <p:ext uri="{BB962C8B-B14F-4D97-AF65-F5344CB8AC3E}">
        <p14:creationId xmlns:p14="http://schemas.microsoft.com/office/powerpoint/2010/main" val="310298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E6B005-E9C9-4986-BEA0-A76D3F587B0F}"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2556E-F36A-4E8C-9BFE-4016E4B3B74F}" type="slidenum">
              <a:rPr lang="en-US" smtClean="0"/>
              <a:t>‹#›</a:t>
            </a:fld>
            <a:endParaRPr lang="en-US"/>
          </a:p>
        </p:txBody>
      </p:sp>
    </p:spTree>
    <p:extLst>
      <p:ext uri="{BB962C8B-B14F-4D97-AF65-F5344CB8AC3E}">
        <p14:creationId xmlns:p14="http://schemas.microsoft.com/office/powerpoint/2010/main" val="258235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E6B005-E9C9-4986-BEA0-A76D3F587B0F}"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2556E-F36A-4E8C-9BFE-4016E4B3B74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70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E6B005-E9C9-4986-BEA0-A76D3F587B0F}" type="datetimeFigureOut">
              <a:rPr lang="en-US" smtClean="0"/>
              <a:t>5/19/2016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2556E-F36A-4E8C-9BFE-4016E4B3B74F}" type="slidenum">
              <a:rPr lang="en-US" smtClean="0"/>
              <a:t>‹#›</a:t>
            </a:fld>
            <a:endParaRPr lang="en-US"/>
          </a:p>
        </p:txBody>
      </p:sp>
    </p:spTree>
    <p:extLst>
      <p:ext uri="{BB962C8B-B14F-4D97-AF65-F5344CB8AC3E}">
        <p14:creationId xmlns:p14="http://schemas.microsoft.com/office/powerpoint/2010/main" val="2404445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E6B005-E9C9-4986-BEA0-A76D3F587B0F}" type="datetimeFigureOut">
              <a:rPr lang="en-US" smtClean="0"/>
              <a:t>5/19/2016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32556E-F36A-4E8C-9BFE-4016E4B3B74F}" type="slidenum">
              <a:rPr lang="en-US" smtClean="0"/>
              <a:t>‹#›</a:t>
            </a:fld>
            <a:endParaRPr lang="en-US"/>
          </a:p>
        </p:txBody>
      </p:sp>
    </p:spTree>
    <p:extLst>
      <p:ext uri="{BB962C8B-B14F-4D97-AF65-F5344CB8AC3E}">
        <p14:creationId xmlns:p14="http://schemas.microsoft.com/office/powerpoint/2010/main" val="4455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E6B005-E9C9-4986-BEA0-A76D3F587B0F}" type="datetimeFigureOut">
              <a:rPr lang="en-US" smtClean="0"/>
              <a:t>5/19/2016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32556E-F36A-4E8C-9BFE-4016E4B3B74F}" type="slidenum">
              <a:rPr lang="en-US" smtClean="0"/>
              <a:t>‹#›</a:t>
            </a:fld>
            <a:endParaRPr lang="en-US"/>
          </a:p>
        </p:txBody>
      </p:sp>
    </p:spTree>
    <p:extLst>
      <p:ext uri="{BB962C8B-B14F-4D97-AF65-F5344CB8AC3E}">
        <p14:creationId xmlns:p14="http://schemas.microsoft.com/office/powerpoint/2010/main" val="1910552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AE6B005-E9C9-4986-BEA0-A76D3F587B0F}" type="datetimeFigureOut">
              <a:rPr lang="en-US" smtClean="0"/>
              <a:t>5/19/2016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532556E-F36A-4E8C-9BFE-4016E4B3B74F}" type="slidenum">
              <a:rPr lang="en-US" smtClean="0"/>
              <a:t>‹#›</a:t>
            </a:fld>
            <a:endParaRPr lang="en-US"/>
          </a:p>
        </p:txBody>
      </p:sp>
    </p:spTree>
    <p:extLst>
      <p:ext uri="{BB962C8B-B14F-4D97-AF65-F5344CB8AC3E}">
        <p14:creationId xmlns:p14="http://schemas.microsoft.com/office/powerpoint/2010/main" val="346989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AE6B005-E9C9-4986-BEA0-A76D3F587B0F}" type="datetimeFigureOut">
              <a:rPr lang="en-US" smtClean="0"/>
              <a:t>5/19/2016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532556E-F36A-4E8C-9BFE-4016E4B3B74F}" type="slidenum">
              <a:rPr lang="en-US" smtClean="0"/>
              <a:t>‹#›</a:t>
            </a:fld>
            <a:endParaRPr lang="en-US"/>
          </a:p>
        </p:txBody>
      </p:sp>
    </p:spTree>
    <p:extLst>
      <p:ext uri="{BB962C8B-B14F-4D97-AF65-F5344CB8AC3E}">
        <p14:creationId xmlns:p14="http://schemas.microsoft.com/office/powerpoint/2010/main" val="1629558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E6B005-E9C9-4986-BEA0-A76D3F587B0F}" type="datetimeFigureOut">
              <a:rPr lang="en-US" smtClean="0"/>
              <a:t>5/19/2016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2556E-F36A-4E8C-9BFE-4016E4B3B74F}" type="slidenum">
              <a:rPr lang="en-US" smtClean="0"/>
              <a:t>‹#›</a:t>
            </a:fld>
            <a:endParaRPr lang="en-US"/>
          </a:p>
        </p:txBody>
      </p:sp>
    </p:spTree>
    <p:extLst>
      <p:ext uri="{BB962C8B-B14F-4D97-AF65-F5344CB8AC3E}">
        <p14:creationId xmlns:p14="http://schemas.microsoft.com/office/powerpoint/2010/main" val="3092492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AE6B005-E9C9-4986-BEA0-A76D3F587B0F}" type="datetimeFigureOut">
              <a:rPr lang="en-US" smtClean="0"/>
              <a:t>5/19/2016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532556E-F36A-4E8C-9BFE-4016E4B3B74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60263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3758" y="1214438"/>
            <a:ext cx="10564483" cy="2387600"/>
          </a:xfrm>
        </p:spPr>
        <p:txBody>
          <a:bodyPr>
            <a:normAutofit fontScale="90000"/>
          </a:bodyPr>
          <a:lstStyle/>
          <a:p>
            <a:r>
              <a:rPr lang="en-US" dirty="0"/>
              <a:t>Balanced Dual </a:t>
            </a:r>
            <a:r>
              <a:rPr lang="en-US" dirty="0" smtClean="0"/>
              <a:t>CRLH</a:t>
            </a:r>
            <a:r>
              <a:rPr lang="en-US" dirty="0"/>
              <a:t/>
            </a:r>
            <a:br>
              <a:rPr lang="en-US" dirty="0"/>
            </a:br>
            <a:r>
              <a:rPr lang="en-US" dirty="0" err="1" smtClean="0"/>
              <a:t>Microstrip</a:t>
            </a:r>
            <a:r>
              <a:rPr lang="en-US" dirty="0" smtClean="0"/>
              <a:t> </a:t>
            </a:r>
            <a:r>
              <a:rPr lang="en-US" dirty="0"/>
              <a:t>Line With Modified </a:t>
            </a:r>
            <a:r>
              <a:rPr lang="en-US" dirty="0" smtClean="0"/>
              <a:t>CSRRs </a:t>
            </a:r>
            <a:endParaRPr lang="en-US" dirty="0"/>
          </a:p>
        </p:txBody>
      </p:sp>
      <p:sp>
        <p:nvSpPr>
          <p:cNvPr id="3" name="Subtitle 2"/>
          <p:cNvSpPr>
            <a:spLocks noGrp="1"/>
          </p:cNvSpPr>
          <p:nvPr>
            <p:ph type="subTitle" idx="1"/>
          </p:nvPr>
        </p:nvSpPr>
        <p:spPr/>
        <p:txBody>
          <a:bodyPr>
            <a:normAutofit fontScale="85000" lnSpcReduction="20000"/>
          </a:bodyPr>
          <a:lstStyle/>
          <a:p>
            <a:endParaRPr lang="en-US" dirty="0" smtClean="0"/>
          </a:p>
          <a:p>
            <a:endParaRPr lang="en-US" dirty="0" smtClean="0"/>
          </a:p>
          <a:p>
            <a:r>
              <a:rPr lang="en-US" dirty="0" smtClean="0"/>
              <a:t>Zachary Silva</a:t>
            </a:r>
            <a:endParaRPr lang="en-US" dirty="0"/>
          </a:p>
        </p:txBody>
      </p:sp>
    </p:spTree>
    <p:extLst>
      <p:ext uri="{BB962C8B-B14F-4D97-AF65-F5344CB8AC3E}">
        <p14:creationId xmlns:p14="http://schemas.microsoft.com/office/powerpoint/2010/main" val="35839854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Carpet Plot [3GHz]</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721410"/>
            <a:ext cx="10058400" cy="2272430"/>
          </a:xfrm>
        </p:spPr>
      </p:pic>
    </p:spTree>
    <p:extLst>
      <p:ext uri="{BB962C8B-B14F-4D97-AF65-F5344CB8AC3E}">
        <p14:creationId xmlns:p14="http://schemas.microsoft.com/office/powerpoint/2010/main" val="1766415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Carpet Plot [3.5GHz]</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721410"/>
            <a:ext cx="10058400" cy="2272430"/>
          </a:xfrm>
        </p:spPr>
      </p:pic>
    </p:spTree>
    <p:extLst>
      <p:ext uri="{BB962C8B-B14F-4D97-AF65-F5344CB8AC3E}">
        <p14:creationId xmlns:p14="http://schemas.microsoft.com/office/powerpoint/2010/main" val="3308588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Carpet Plot [3.75GHz]</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721410"/>
            <a:ext cx="10058400" cy="2272430"/>
          </a:xfrm>
        </p:spPr>
      </p:pic>
    </p:spTree>
    <p:extLst>
      <p:ext uri="{BB962C8B-B14F-4D97-AF65-F5344CB8AC3E}">
        <p14:creationId xmlns:p14="http://schemas.microsoft.com/office/powerpoint/2010/main" val="9864030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Carpet Plot [4GHz]</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2721410"/>
            <a:ext cx="10058400" cy="2272430"/>
          </a:xfrm>
        </p:spPr>
      </p:pic>
    </p:spTree>
    <p:extLst>
      <p:ext uri="{BB962C8B-B14F-4D97-AF65-F5344CB8AC3E}">
        <p14:creationId xmlns:p14="http://schemas.microsoft.com/office/powerpoint/2010/main" val="8460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710" y="394701"/>
            <a:ext cx="10515600" cy="1325563"/>
          </a:xfrm>
        </p:spPr>
        <p:txBody>
          <a:bodyPr>
            <a:normAutofit/>
          </a:bodyPr>
          <a:lstStyle/>
          <a:p>
            <a:r>
              <a:rPr lang="en-US" dirty="0" smtClean="0"/>
              <a:t>Equivalent Circuit from paper</a:t>
            </a:r>
            <a:endParaRPr lang="en-US" dirty="0"/>
          </a:p>
        </p:txBody>
      </p:sp>
      <p:pic>
        <p:nvPicPr>
          <p:cNvPr id="5" name="Picture 4"/>
          <p:cNvPicPr>
            <a:picLocks noChangeAspect="1"/>
          </p:cNvPicPr>
          <p:nvPr/>
        </p:nvPicPr>
        <p:blipFill>
          <a:blip r:embed="rId3"/>
          <a:stretch>
            <a:fillRect/>
          </a:stretch>
        </p:blipFill>
        <p:spPr>
          <a:xfrm>
            <a:off x="9053688" y="16848"/>
            <a:ext cx="3138311" cy="784578"/>
          </a:xfrm>
          <a:prstGeom prst="rect">
            <a:avLst/>
          </a:prstGeom>
        </p:spPr>
      </p:pic>
      <p:sp>
        <p:nvSpPr>
          <p:cNvPr id="8" name="TextBox 7"/>
          <p:cNvSpPr txBox="1"/>
          <p:nvPr/>
        </p:nvSpPr>
        <p:spPr>
          <a:xfrm>
            <a:off x="7507111" y="33157"/>
            <a:ext cx="1919110" cy="369332"/>
          </a:xfrm>
          <a:prstGeom prst="rect">
            <a:avLst/>
          </a:prstGeom>
          <a:noFill/>
        </p:spPr>
        <p:txBody>
          <a:bodyPr wrap="square" rtlCol="0">
            <a:spAutoFit/>
          </a:bodyPr>
          <a:lstStyle/>
          <a:p>
            <a:r>
              <a:rPr lang="en-US" dirty="0" smtClean="0"/>
              <a:t>Adapted from:</a:t>
            </a:r>
            <a:endParaRPr lang="en-US" dirty="0"/>
          </a:p>
        </p:txBody>
      </p:sp>
      <p:pic>
        <p:nvPicPr>
          <p:cNvPr id="9" name="Picture 8"/>
          <p:cNvPicPr>
            <a:picLocks noChangeAspect="1"/>
          </p:cNvPicPr>
          <p:nvPr/>
        </p:nvPicPr>
        <p:blipFill>
          <a:blip r:embed="rId4"/>
          <a:stretch>
            <a:fillRect/>
          </a:stretch>
        </p:blipFill>
        <p:spPr>
          <a:xfrm>
            <a:off x="0" y="2769656"/>
            <a:ext cx="4879992" cy="1801934"/>
          </a:xfrm>
          <a:prstGeom prst="rect">
            <a:avLst/>
          </a:prstGeom>
        </p:spPr>
      </p:pic>
      <p:pic>
        <p:nvPicPr>
          <p:cNvPr id="10" name="Picture 9"/>
          <p:cNvPicPr>
            <a:picLocks noChangeAspect="1"/>
          </p:cNvPicPr>
          <p:nvPr/>
        </p:nvPicPr>
        <p:blipFill>
          <a:blip r:embed="rId5"/>
          <a:stretch>
            <a:fillRect/>
          </a:stretch>
        </p:blipFill>
        <p:spPr>
          <a:xfrm>
            <a:off x="5075941" y="2769656"/>
            <a:ext cx="2440517" cy="2440517"/>
          </a:xfrm>
          <a:prstGeom prst="rect">
            <a:avLst/>
          </a:prstGeom>
        </p:spPr>
      </p:pic>
      <p:pic>
        <p:nvPicPr>
          <p:cNvPr id="11" name="Picture 10"/>
          <p:cNvPicPr>
            <a:picLocks noChangeAspect="1"/>
          </p:cNvPicPr>
          <p:nvPr/>
        </p:nvPicPr>
        <p:blipFill>
          <a:blip r:embed="rId6"/>
          <a:stretch>
            <a:fillRect/>
          </a:stretch>
        </p:blipFill>
        <p:spPr>
          <a:xfrm>
            <a:off x="7712407" y="2345164"/>
            <a:ext cx="4356517" cy="3145014"/>
          </a:xfrm>
          <a:prstGeom prst="rect">
            <a:avLst/>
          </a:prstGeom>
        </p:spPr>
      </p:pic>
    </p:spTree>
    <p:extLst>
      <p:ext uri="{BB962C8B-B14F-4D97-AF65-F5344CB8AC3E}">
        <p14:creationId xmlns:p14="http://schemas.microsoft.com/office/powerpoint/2010/main" val="4007318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from text:</a:t>
            </a:r>
            <a:endParaRPr lang="en-US" dirty="0"/>
          </a:p>
        </p:txBody>
      </p:sp>
      <p:pic>
        <p:nvPicPr>
          <p:cNvPr id="4" name="Content Placeholder 3"/>
          <p:cNvPicPr>
            <a:picLocks noGrp="1" noChangeAspect="1"/>
          </p:cNvPicPr>
          <p:nvPr>
            <p:ph idx="1"/>
          </p:nvPr>
        </p:nvPicPr>
        <p:blipFill>
          <a:blip r:embed="rId3"/>
          <a:stretch>
            <a:fillRect/>
          </a:stretch>
        </p:blipFill>
        <p:spPr>
          <a:xfrm>
            <a:off x="2553887" y="1846263"/>
            <a:ext cx="7144552" cy="4022725"/>
          </a:xfrm>
          <a:prstGeom prst="rect">
            <a:avLst/>
          </a:prstGeom>
        </p:spPr>
      </p:pic>
    </p:spTree>
    <p:extLst>
      <p:ext uri="{BB962C8B-B14F-4D97-AF65-F5344CB8AC3E}">
        <p14:creationId xmlns:p14="http://schemas.microsoft.com/office/powerpoint/2010/main" val="26033070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6361735"/>
              </p:ext>
            </p:extLst>
          </p:nvPr>
        </p:nvGraphicFramePr>
        <p:xfrm>
          <a:off x="1966525" y="2354355"/>
          <a:ext cx="2935704" cy="2762245"/>
        </p:xfrm>
        <a:graphic>
          <a:graphicData uri="http://schemas.openxmlformats.org/drawingml/2006/table">
            <a:tbl>
              <a:tblPr>
                <a:tableStyleId>{5C22544A-7EE6-4342-B048-85BDC9FD1C3A}</a:tableStyleId>
              </a:tblPr>
              <a:tblGrid>
                <a:gridCol w="978568"/>
                <a:gridCol w="978568"/>
                <a:gridCol w="978568"/>
              </a:tblGrid>
              <a:tr h="265825">
                <a:tc>
                  <a:txBody>
                    <a:bodyPr/>
                    <a:lstStyle/>
                    <a:p>
                      <a:pPr algn="l" fontAlgn="b"/>
                      <a:r>
                        <a:rPr lang="en-US" sz="1100" b="1" u="sng" strike="noStrike" dirty="0">
                          <a:effectLst/>
                        </a:rPr>
                        <a:t> </a:t>
                      </a:r>
                      <a:endParaRPr lang="en-US" sz="1100" b="1" i="0" u="sng" strike="noStrike" dirty="0">
                        <a:solidFill>
                          <a:srgbClr val="FFFFFF"/>
                        </a:solidFill>
                        <a:effectLst/>
                        <a:latin typeface="Calibri" panose="020F0502020204030204" pitchFamily="34" charset="0"/>
                      </a:endParaRPr>
                    </a:p>
                  </a:txBody>
                  <a:tcPr marL="7620" marR="7620" marT="7620" marB="0" anchor="b"/>
                </a:tc>
                <a:tc>
                  <a:txBody>
                    <a:bodyPr/>
                    <a:lstStyle/>
                    <a:p>
                      <a:pPr algn="l" fontAlgn="b"/>
                      <a:r>
                        <a:rPr lang="en-US" sz="1100" b="1" u="sng" strike="noStrike" dirty="0" smtClean="0">
                          <a:effectLst/>
                        </a:rPr>
                        <a:t>Paper (mm)</a:t>
                      </a:r>
                      <a:endParaRPr lang="en-US" sz="1100" b="1" i="0" u="sng" strike="noStrike" dirty="0">
                        <a:solidFill>
                          <a:srgbClr val="FFFFFF"/>
                        </a:solidFill>
                        <a:effectLst/>
                        <a:latin typeface="Calibri" panose="020F0502020204030204" pitchFamily="34" charset="0"/>
                      </a:endParaRPr>
                    </a:p>
                  </a:txBody>
                  <a:tcPr marL="7620" marR="7620" marT="7620" marB="0" anchor="b"/>
                </a:tc>
                <a:tc>
                  <a:txBody>
                    <a:bodyPr/>
                    <a:lstStyle/>
                    <a:p>
                      <a:pPr algn="l" fontAlgn="b"/>
                      <a:r>
                        <a:rPr lang="en-US" sz="1100" b="1" u="sng" strike="noStrike" dirty="0" smtClean="0">
                          <a:effectLst/>
                        </a:rPr>
                        <a:t>Model (mm)</a:t>
                      </a:r>
                      <a:endParaRPr lang="en-US" sz="1100" b="1" i="0" u="sng" strike="noStrike" dirty="0">
                        <a:solidFill>
                          <a:srgbClr val="FFFFFF"/>
                        </a:solidFill>
                        <a:effectLst/>
                        <a:latin typeface="Calibri" panose="020F0502020204030204" pitchFamily="34" charset="0"/>
                      </a:endParaRPr>
                    </a:p>
                  </a:txBody>
                  <a:tcPr marL="7620" marR="7620" marT="7620" marB="0" anchor="b"/>
                </a:tc>
              </a:tr>
              <a:tr h="277380">
                <a:tc>
                  <a:txBody>
                    <a:bodyPr/>
                    <a:lstStyle/>
                    <a:p>
                      <a:pPr algn="l" fontAlgn="b"/>
                      <a:r>
                        <a:rPr lang="en-US" sz="1100" u="none" strike="noStrike" dirty="0" err="1">
                          <a:effectLst/>
                        </a:rPr>
                        <a:t>wms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3.37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3.37</a:t>
                      </a:r>
                      <a:endParaRPr lang="en-US" sz="1100" b="0" i="0" u="none" strike="noStrike" dirty="0">
                        <a:solidFill>
                          <a:srgbClr val="000000"/>
                        </a:solidFill>
                        <a:effectLst/>
                        <a:latin typeface="Calibri" panose="020F0502020204030204" pitchFamily="34" charset="0"/>
                      </a:endParaRPr>
                    </a:p>
                  </a:txBody>
                  <a:tcPr marL="7620" marR="7620" marT="7620" marB="0" anchor="b"/>
                </a:tc>
              </a:tr>
              <a:tr h="277380">
                <a:tc>
                  <a:txBody>
                    <a:bodyPr/>
                    <a:lstStyle/>
                    <a:p>
                      <a:pPr algn="l" fontAlgn="b"/>
                      <a:r>
                        <a:rPr lang="en-US" sz="1100" u="none" strike="noStrike">
                          <a:effectLst/>
                        </a:rPr>
                        <a:t>gms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7620" marR="7620" marT="7620" marB="0" anchor="b"/>
                </a:tc>
              </a:tr>
              <a:tr h="277380">
                <a:tc>
                  <a:txBody>
                    <a:bodyPr/>
                    <a:lstStyle/>
                    <a:p>
                      <a:pPr algn="l" fontAlgn="b"/>
                      <a:r>
                        <a:rPr lang="en-US" sz="1100" u="none" strike="noStrike">
                          <a:effectLst/>
                        </a:rPr>
                        <a:t>rr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3.64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7620" marR="7620" marT="7620" marB="0" anchor="b"/>
                </a:tc>
              </a:tr>
              <a:tr h="277380">
                <a:tc>
                  <a:txBody>
                    <a:bodyPr/>
                    <a:lstStyle/>
                    <a:p>
                      <a:pPr algn="l" fontAlgn="b"/>
                      <a:r>
                        <a:rPr lang="en-US" sz="1100" u="none" strike="noStrike">
                          <a:effectLst/>
                        </a:rPr>
                        <a:t>cr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r>
              <a:tr h="277380">
                <a:tc>
                  <a:txBody>
                    <a:bodyPr/>
                    <a:lstStyle/>
                    <a:p>
                      <a:pPr algn="l" fontAlgn="b"/>
                      <a:r>
                        <a:rPr lang="en-US" sz="1100" u="none" strike="noStrike">
                          <a:effectLst/>
                        </a:rPr>
                        <a:t>wr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0.4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0.4</a:t>
                      </a:r>
                      <a:endParaRPr lang="en-US" sz="1100" b="0" i="0" u="none" strike="noStrike">
                        <a:solidFill>
                          <a:srgbClr val="000000"/>
                        </a:solidFill>
                        <a:effectLst/>
                        <a:latin typeface="Calibri" panose="020F0502020204030204" pitchFamily="34" charset="0"/>
                      </a:endParaRPr>
                    </a:p>
                  </a:txBody>
                  <a:tcPr marL="7620" marR="7620" marT="7620" marB="0" anchor="b"/>
                </a:tc>
              </a:tr>
              <a:tr h="277380">
                <a:tc>
                  <a:txBody>
                    <a:bodyPr/>
                    <a:lstStyle/>
                    <a:p>
                      <a:pPr algn="l" fontAlgn="b"/>
                      <a:r>
                        <a:rPr lang="en-US" sz="1100" u="none" strike="noStrike">
                          <a:effectLst/>
                        </a:rPr>
                        <a:t>gr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0.4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0.4</a:t>
                      </a:r>
                      <a:endParaRPr lang="en-US" sz="1100" b="0" i="0" u="none" strike="noStrike">
                        <a:solidFill>
                          <a:srgbClr val="000000"/>
                        </a:solidFill>
                        <a:effectLst/>
                        <a:latin typeface="Calibri" panose="020F0502020204030204" pitchFamily="34" charset="0"/>
                      </a:endParaRPr>
                    </a:p>
                  </a:txBody>
                  <a:tcPr marL="7620" marR="7620" marT="7620" marB="0" anchor="b"/>
                </a:tc>
              </a:tr>
              <a:tr h="277380">
                <a:tc>
                  <a:txBody>
                    <a:bodyPr/>
                    <a:lstStyle/>
                    <a:p>
                      <a:pPr algn="l" fontAlgn="b"/>
                      <a:r>
                        <a:rPr lang="en-US" sz="1100" u="none" strike="noStrike">
                          <a:effectLst/>
                        </a:rPr>
                        <a:t>grc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0.6</a:t>
                      </a:r>
                      <a:endParaRPr lang="en-US" sz="1100" b="0" i="0" u="none" strike="noStrike">
                        <a:solidFill>
                          <a:srgbClr val="000000"/>
                        </a:solidFill>
                        <a:effectLst/>
                        <a:latin typeface="Calibri" panose="020F0502020204030204" pitchFamily="34" charset="0"/>
                      </a:endParaRPr>
                    </a:p>
                  </a:txBody>
                  <a:tcPr marL="7620" marR="7620" marT="7620" marB="0" anchor="b"/>
                </a:tc>
              </a:tr>
              <a:tr h="277380">
                <a:tc>
                  <a:txBody>
                    <a:bodyPr/>
                    <a:lstStyle/>
                    <a:p>
                      <a:pPr algn="l" fontAlgn="b"/>
                      <a:r>
                        <a:rPr lang="en-US" sz="1100" u="none" strike="noStrike">
                          <a:effectLst/>
                        </a:rPr>
                        <a:t>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1.524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1.524</a:t>
                      </a:r>
                      <a:endParaRPr lang="en-US" sz="1100" b="0" i="0" u="none" strike="noStrike">
                        <a:solidFill>
                          <a:srgbClr val="000000"/>
                        </a:solidFill>
                        <a:effectLst/>
                        <a:latin typeface="Calibri" panose="020F0502020204030204" pitchFamily="34" charset="0"/>
                      </a:endParaRPr>
                    </a:p>
                  </a:txBody>
                  <a:tcPr marL="7620" marR="7620" marT="7620" marB="0" anchor="b"/>
                </a:tc>
              </a:tr>
              <a:tr h="277380">
                <a:tc>
                  <a:txBody>
                    <a:bodyPr/>
                    <a:lstStyle/>
                    <a:p>
                      <a:pPr algn="l" fontAlgn="b"/>
                      <a:r>
                        <a:rPr lang="en-US" sz="1100" u="none" strike="noStrike" dirty="0" smtClean="0">
                          <a:effectLst/>
                        </a:rPr>
                        <a:t>dielectric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2.55</a:t>
                      </a:r>
                      <a:endParaRPr lang="en-US"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pic>
        <p:nvPicPr>
          <p:cNvPr id="5" name="Picture 4"/>
          <p:cNvPicPr>
            <a:picLocks noChangeAspect="1"/>
          </p:cNvPicPr>
          <p:nvPr/>
        </p:nvPicPr>
        <p:blipFill>
          <a:blip r:embed="rId3"/>
          <a:stretch>
            <a:fillRect/>
          </a:stretch>
        </p:blipFill>
        <p:spPr>
          <a:xfrm>
            <a:off x="7129516" y="2354355"/>
            <a:ext cx="2752725" cy="2762250"/>
          </a:xfrm>
          <a:prstGeom prst="rect">
            <a:avLst/>
          </a:prstGeom>
        </p:spPr>
      </p:pic>
    </p:spTree>
    <p:extLst>
      <p:ext uri="{BB962C8B-B14F-4D97-AF65-F5344CB8AC3E}">
        <p14:creationId xmlns:p14="http://schemas.microsoft.com/office/powerpoint/2010/main" val="443526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Simulated Model</a:t>
            </a:r>
            <a:endParaRPr lang="en-US" dirty="0"/>
          </a:p>
        </p:txBody>
      </p:sp>
      <p:pic>
        <p:nvPicPr>
          <p:cNvPr id="4" name="Content Placeholder 3"/>
          <p:cNvPicPr>
            <a:picLocks noGrp="1" noChangeAspect="1"/>
          </p:cNvPicPr>
          <p:nvPr>
            <p:ph idx="1"/>
          </p:nvPr>
        </p:nvPicPr>
        <p:blipFill>
          <a:blip r:embed="rId3"/>
          <a:stretch>
            <a:fillRect/>
          </a:stretch>
        </p:blipFill>
        <p:spPr>
          <a:xfrm>
            <a:off x="1573037" y="2080036"/>
            <a:ext cx="2476500" cy="3257550"/>
          </a:xfrm>
          <a:prstGeom prst="rect">
            <a:avLst/>
          </a:prstGeom>
        </p:spPr>
      </p:pic>
      <p:grpSp>
        <p:nvGrpSpPr>
          <p:cNvPr id="13" name="Group 12"/>
          <p:cNvGrpSpPr/>
          <p:nvPr/>
        </p:nvGrpSpPr>
        <p:grpSpPr>
          <a:xfrm>
            <a:off x="4746046" y="2080036"/>
            <a:ext cx="5780857" cy="3257550"/>
            <a:chOff x="5572943" y="2292308"/>
            <a:chExt cx="5780857" cy="3257550"/>
          </a:xfrm>
        </p:grpSpPr>
        <p:pic>
          <p:nvPicPr>
            <p:cNvPr id="5" name="Picture 4"/>
            <p:cNvPicPr>
              <a:picLocks noChangeAspect="1"/>
            </p:cNvPicPr>
            <p:nvPr/>
          </p:nvPicPr>
          <p:blipFill>
            <a:blip r:embed="rId4"/>
            <a:stretch>
              <a:fillRect/>
            </a:stretch>
          </p:blipFill>
          <p:spPr>
            <a:xfrm>
              <a:off x="8640825" y="2292308"/>
              <a:ext cx="2712975" cy="3257550"/>
            </a:xfrm>
            <a:prstGeom prst="rect">
              <a:avLst/>
            </a:prstGeom>
          </p:spPr>
        </p:pic>
        <p:pic>
          <p:nvPicPr>
            <p:cNvPr id="6" name="Picture 5"/>
            <p:cNvPicPr>
              <a:picLocks noChangeAspect="1"/>
            </p:cNvPicPr>
            <p:nvPr/>
          </p:nvPicPr>
          <p:blipFill>
            <a:blip r:embed="rId5"/>
            <a:stretch>
              <a:fillRect/>
            </a:stretch>
          </p:blipFill>
          <p:spPr>
            <a:xfrm>
              <a:off x="5572943" y="2682561"/>
              <a:ext cx="2615947" cy="2566025"/>
            </a:xfrm>
            <a:prstGeom prst="rect">
              <a:avLst/>
            </a:prstGeom>
          </p:spPr>
        </p:pic>
        <p:cxnSp>
          <p:nvCxnSpPr>
            <p:cNvPr id="8" name="Straight Connector 7"/>
            <p:cNvCxnSpPr/>
            <p:nvPr/>
          </p:nvCxnSpPr>
          <p:spPr>
            <a:xfrm>
              <a:off x="8188890" y="2681656"/>
              <a:ext cx="1808422" cy="967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188890" y="4071669"/>
              <a:ext cx="1878136" cy="117691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6365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Fabricated Device</a:t>
            </a:r>
            <a:endParaRPr lang="en-US" dirty="0"/>
          </a:p>
        </p:txBody>
      </p:sp>
      <p:sp>
        <p:nvSpPr>
          <p:cNvPr id="6" name="TextBox 5"/>
          <p:cNvSpPr txBox="1"/>
          <p:nvPr/>
        </p:nvSpPr>
        <p:spPr>
          <a:xfrm>
            <a:off x="2748251" y="5841328"/>
            <a:ext cx="2222500" cy="369332"/>
          </a:xfrm>
          <a:prstGeom prst="rect">
            <a:avLst/>
          </a:prstGeom>
          <a:noFill/>
        </p:spPr>
        <p:txBody>
          <a:bodyPr wrap="square" rtlCol="0">
            <a:spAutoFit/>
          </a:bodyPr>
          <a:lstStyle/>
          <a:p>
            <a:pPr algn="ctr"/>
            <a:r>
              <a:rPr lang="en-US" dirty="0" smtClean="0"/>
              <a:t>Top </a:t>
            </a:r>
            <a:r>
              <a:rPr lang="en-US" dirty="0" err="1" smtClean="0"/>
              <a:t>Microstrip</a:t>
            </a:r>
            <a:endParaRPr lang="en-US" dirty="0"/>
          </a:p>
        </p:txBody>
      </p:sp>
      <p:sp>
        <p:nvSpPr>
          <p:cNvPr id="7" name="TextBox 6"/>
          <p:cNvSpPr txBox="1"/>
          <p:nvPr/>
        </p:nvSpPr>
        <p:spPr>
          <a:xfrm>
            <a:off x="6292996" y="5896092"/>
            <a:ext cx="4203700" cy="369332"/>
          </a:xfrm>
          <a:prstGeom prst="rect">
            <a:avLst/>
          </a:prstGeom>
          <a:noFill/>
        </p:spPr>
        <p:txBody>
          <a:bodyPr wrap="square" rtlCol="0">
            <a:spAutoFit/>
          </a:bodyPr>
          <a:lstStyle/>
          <a:p>
            <a:pPr algn="ctr"/>
            <a:r>
              <a:rPr lang="en-US" dirty="0" smtClean="0"/>
              <a:t>Ground Plane with Modified CSRR</a:t>
            </a:r>
            <a:endParaRPr lang="en-US" dirty="0"/>
          </a:p>
        </p:txBody>
      </p:sp>
      <p:pic>
        <p:nvPicPr>
          <p:cNvPr id="8" name="Picture 7"/>
          <p:cNvPicPr>
            <a:picLocks noChangeAspect="1"/>
          </p:cNvPicPr>
          <p:nvPr/>
        </p:nvPicPr>
        <p:blipFill>
          <a:blip r:embed="rId2"/>
          <a:stretch>
            <a:fillRect/>
          </a:stretch>
        </p:blipFill>
        <p:spPr>
          <a:xfrm rot="5400000">
            <a:off x="1974730" y="2565646"/>
            <a:ext cx="4057223" cy="2510181"/>
          </a:xfrm>
          <a:prstGeom prst="rect">
            <a:avLst/>
          </a:prstGeom>
        </p:spPr>
      </p:pic>
      <p:pic>
        <p:nvPicPr>
          <p:cNvPr id="9" name="Picture 8"/>
          <p:cNvPicPr>
            <a:picLocks noChangeAspect="1"/>
          </p:cNvPicPr>
          <p:nvPr/>
        </p:nvPicPr>
        <p:blipFill>
          <a:blip r:embed="rId3"/>
          <a:stretch>
            <a:fillRect/>
          </a:stretch>
        </p:blipFill>
        <p:spPr>
          <a:xfrm rot="5400000">
            <a:off x="6370244" y="2520733"/>
            <a:ext cx="4049204" cy="2591986"/>
          </a:xfrm>
          <a:prstGeom prst="rect">
            <a:avLst/>
          </a:prstGeom>
        </p:spPr>
      </p:pic>
    </p:spTree>
    <p:extLst>
      <p:ext uri="{BB962C8B-B14F-4D97-AF65-F5344CB8AC3E}">
        <p14:creationId xmlns:p14="http://schemas.microsoft.com/office/powerpoint/2010/main" val="31263808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S-Parameters (Simulated)</a:t>
            </a:r>
            <a:endParaRPr lang="en-US" dirty="0"/>
          </a:p>
        </p:txBody>
      </p:sp>
      <p:pic>
        <p:nvPicPr>
          <p:cNvPr id="9" name="Content Placeholder 8"/>
          <p:cNvPicPr>
            <a:picLocks noGrp="1" noChangeAspect="1"/>
          </p:cNvPicPr>
          <p:nvPr>
            <p:ph idx="1"/>
          </p:nvPr>
        </p:nvPicPr>
        <p:blipFill>
          <a:blip r:embed="rId3"/>
          <a:stretch>
            <a:fillRect/>
          </a:stretch>
        </p:blipFill>
        <p:spPr>
          <a:xfrm>
            <a:off x="1508125" y="1838960"/>
            <a:ext cx="8972550" cy="4486275"/>
          </a:xfrm>
          <a:prstGeom prst="rect">
            <a:avLst/>
          </a:prstGeom>
        </p:spPr>
      </p:pic>
    </p:spTree>
    <p:extLst>
      <p:ext uri="{BB962C8B-B14F-4D97-AF65-F5344CB8AC3E}">
        <p14:creationId xmlns:p14="http://schemas.microsoft.com/office/powerpoint/2010/main" val="16387441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S-Parameters (Measured)</a:t>
            </a:r>
            <a:endParaRPr lang="en-US" dirty="0"/>
          </a:p>
        </p:txBody>
      </p:sp>
      <p:pic>
        <p:nvPicPr>
          <p:cNvPr id="5" name="Content Placeholder 4"/>
          <p:cNvPicPr>
            <a:picLocks noGrp="1" noChangeAspect="1"/>
          </p:cNvPicPr>
          <p:nvPr>
            <p:ph idx="1"/>
          </p:nvPr>
        </p:nvPicPr>
        <p:blipFill>
          <a:blip r:embed="rId3"/>
          <a:stretch>
            <a:fillRect/>
          </a:stretch>
        </p:blipFill>
        <p:spPr>
          <a:xfrm>
            <a:off x="2103438" y="1846263"/>
            <a:ext cx="8045450" cy="4022725"/>
          </a:xfrm>
          <a:prstGeom prst="rect">
            <a:avLst/>
          </a:prstGeom>
        </p:spPr>
      </p:pic>
    </p:spTree>
    <p:extLst>
      <p:ext uri="{BB962C8B-B14F-4D97-AF65-F5344CB8AC3E}">
        <p14:creationId xmlns:p14="http://schemas.microsoft.com/office/powerpoint/2010/main" val="32186540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S-Parameters (</a:t>
            </a:r>
            <a:r>
              <a:rPr lang="en-US" smtClean="0"/>
              <a:t>Simulated &amp; </a:t>
            </a:r>
            <a:r>
              <a:rPr lang="en-US" dirty="0" smtClean="0"/>
              <a:t>Measured)</a:t>
            </a:r>
            <a:endParaRPr lang="en-US" dirty="0"/>
          </a:p>
        </p:txBody>
      </p:sp>
      <p:pic>
        <p:nvPicPr>
          <p:cNvPr id="4" name="Picture 3"/>
          <p:cNvPicPr>
            <a:picLocks noChangeAspect="1"/>
          </p:cNvPicPr>
          <p:nvPr/>
        </p:nvPicPr>
        <p:blipFill>
          <a:blip r:embed="rId3"/>
          <a:stretch>
            <a:fillRect/>
          </a:stretch>
        </p:blipFill>
        <p:spPr>
          <a:xfrm>
            <a:off x="1961149" y="1919111"/>
            <a:ext cx="8330661" cy="4165331"/>
          </a:xfrm>
          <a:prstGeom prst="rect">
            <a:avLst/>
          </a:prstGeom>
        </p:spPr>
      </p:pic>
    </p:spTree>
    <p:extLst>
      <p:ext uri="{BB962C8B-B14F-4D97-AF65-F5344CB8AC3E}">
        <p14:creationId xmlns:p14="http://schemas.microsoft.com/office/powerpoint/2010/main" val="1287486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631</TotalTime>
  <Words>343</Words>
  <Application>Microsoft Office PowerPoint</Application>
  <PresentationFormat>Widescreen</PresentationFormat>
  <Paragraphs>77</Paragraphs>
  <Slides>13</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Calibri Light</vt:lpstr>
      <vt:lpstr>Retrospect</vt:lpstr>
      <vt:lpstr>Balanced Dual CRLH Microstrip Line With Modified CSRRs </vt:lpstr>
      <vt:lpstr>Equivalent Circuit from paper</vt:lpstr>
      <vt:lpstr>Results from text:</vt:lpstr>
      <vt:lpstr>Parameters </vt:lpstr>
      <vt:lpstr>Simulated Model</vt:lpstr>
      <vt:lpstr>Fabricated Device</vt:lpstr>
      <vt:lpstr>S-Parameters (Simulated)</vt:lpstr>
      <vt:lpstr>S-Parameters (Measured)</vt:lpstr>
      <vt:lpstr>S-Parameters (Simulated &amp; Measured)</vt:lpstr>
      <vt:lpstr>Carpet Plot [3GHz]</vt:lpstr>
      <vt:lpstr>Carpet Plot [3.5GHz]</vt:lpstr>
      <vt:lpstr>Carpet Plot [3.75GHz]</vt:lpstr>
      <vt:lpstr>Carpet Plot [4GHz]</vt:lpstr>
    </vt:vector>
  </TitlesOfParts>
  <Company>Rose-Hulman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Dual CRLH Microstrip Line With Modified CSRRs</dc:title>
  <dc:creator>Zachary Silva</dc:creator>
  <cp:lastModifiedBy>Zachary Silva</cp:lastModifiedBy>
  <cp:revision>32</cp:revision>
  <dcterms:created xsi:type="dcterms:W3CDTF">2016-05-08T14:24:21Z</dcterms:created>
  <dcterms:modified xsi:type="dcterms:W3CDTF">2016-05-19T12:30:19Z</dcterms:modified>
</cp:coreProperties>
</file>